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91A63A6-837D-4251-BCA2-C76FBC859559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B8A71E5-2C27-48C2-9B82-30EA5A94004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101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63A6-837D-4251-BCA2-C76FBC859559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71E5-2C27-48C2-9B82-30EA5A9400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81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63A6-837D-4251-BCA2-C76FBC859559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71E5-2C27-48C2-9B82-30EA5A94004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977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63A6-837D-4251-BCA2-C76FBC859559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71E5-2C27-48C2-9B82-30EA5A94004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2657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63A6-837D-4251-BCA2-C76FBC859559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71E5-2C27-48C2-9B82-30EA5A9400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232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63A6-837D-4251-BCA2-C76FBC859559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71E5-2C27-48C2-9B82-30EA5A94004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5571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63A6-837D-4251-BCA2-C76FBC859559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71E5-2C27-48C2-9B82-30EA5A94004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6446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63A6-837D-4251-BCA2-C76FBC859559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71E5-2C27-48C2-9B82-30EA5A94004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4935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63A6-837D-4251-BCA2-C76FBC859559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71E5-2C27-48C2-9B82-30EA5A94004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38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63A6-837D-4251-BCA2-C76FBC859559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71E5-2C27-48C2-9B82-30EA5A9400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498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63A6-837D-4251-BCA2-C76FBC859559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71E5-2C27-48C2-9B82-30EA5A94004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680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63A6-837D-4251-BCA2-C76FBC859559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71E5-2C27-48C2-9B82-30EA5A9400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498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63A6-837D-4251-BCA2-C76FBC859559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71E5-2C27-48C2-9B82-30EA5A94004A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871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63A6-837D-4251-BCA2-C76FBC859559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71E5-2C27-48C2-9B82-30EA5A94004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9473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63A6-837D-4251-BCA2-C76FBC859559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71E5-2C27-48C2-9B82-30EA5A9400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823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63A6-837D-4251-BCA2-C76FBC859559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71E5-2C27-48C2-9B82-30EA5A94004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191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63A6-837D-4251-BCA2-C76FBC859559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71E5-2C27-48C2-9B82-30EA5A9400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082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91A63A6-837D-4251-BCA2-C76FBC859559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B8A71E5-2C27-48C2-9B82-30EA5A9400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408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5712" y="3712464"/>
            <a:ext cx="9144000" cy="1157224"/>
          </a:xfrm>
        </p:spPr>
        <p:txBody>
          <a:bodyPr/>
          <a:lstStyle/>
          <a:p>
            <a:r>
              <a:rPr lang="uk-UA" dirty="0" smtClean="0"/>
              <a:t>Історія французької мови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6256" y="2350008"/>
            <a:ext cx="9640824" cy="1618488"/>
          </a:xfrm>
        </p:spPr>
        <p:txBody>
          <a:bodyPr>
            <a:normAutofit/>
          </a:bodyPr>
          <a:lstStyle/>
          <a:p>
            <a:r>
              <a:rPr lang="uk-UA" sz="2820" dirty="0" smtClean="0"/>
              <a:t>Навчальна дисципліна</a:t>
            </a:r>
            <a:endParaRPr lang="ru-RU" sz="282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443938">
            <a:off x="482948" y="712792"/>
            <a:ext cx="3669912" cy="220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90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Мета та завдання курсу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/>
              <a:t>Зрозуміти </a:t>
            </a:r>
            <a:r>
              <a:rPr lang="uk-UA" dirty="0"/>
              <a:t>походження французької мови, її формування, а також її фонетичні, орфографічні, граматичні, синтаксичні та лексичні зміни та особливості в кожний історичний період її </a:t>
            </a:r>
            <a:r>
              <a:rPr lang="uk-UA" dirty="0" smtClean="0"/>
              <a:t>розвитку;</a:t>
            </a:r>
          </a:p>
          <a:p>
            <a:r>
              <a:rPr lang="uk-UA" dirty="0" smtClean="0"/>
              <a:t>Ознайомитися з передумовами </a:t>
            </a:r>
            <a:r>
              <a:rPr lang="uk-UA" dirty="0"/>
              <a:t>формування французької мови; </a:t>
            </a:r>
            <a:r>
              <a:rPr lang="uk-UA" dirty="0" smtClean="0"/>
              <a:t>основними періодами її розвитку;</a:t>
            </a:r>
          </a:p>
          <a:p>
            <a:r>
              <a:rPr lang="uk-UA" dirty="0" smtClean="0"/>
              <a:t>Осмислити зв'язок </a:t>
            </a:r>
            <a:r>
              <a:rPr lang="uk-UA" dirty="0"/>
              <a:t>французької мови з історією народу; соціолінгвістичні умови (економічні, політичні, історичні та культурні фактори) формування та розвитку французької мови від народної латини до її сучасного стану; закономірності розвитку фонетичної, орфографічної, граматичної та лексичної систем французької мови від народної латини до її сучасного </a:t>
            </a:r>
            <a:r>
              <a:rPr lang="uk-UA" dirty="0" smtClean="0"/>
              <a:t>стану</a:t>
            </a:r>
            <a:r>
              <a:rPr lang="uk-UA" dirty="0"/>
              <a:t>.</a:t>
            </a:r>
            <a:r>
              <a:rPr lang="uk-UA" dirty="0"/>
              <a:t> 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3283" y="947408"/>
            <a:ext cx="1373314" cy="137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53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Тематика курсу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err="1"/>
              <a:t>Романські</a:t>
            </a:r>
            <a:r>
              <a:rPr lang="ru-RU" b="1" dirty="0"/>
              <a:t> </a:t>
            </a:r>
            <a:r>
              <a:rPr lang="ru-RU" b="1" dirty="0" err="1"/>
              <a:t>мови</a:t>
            </a:r>
            <a:r>
              <a:rPr lang="ru-RU" b="1" dirty="0"/>
              <a:t> та </a:t>
            </a:r>
            <a:r>
              <a:rPr lang="ru-RU" b="1" dirty="0" err="1"/>
              <a:t>їхнє</a:t>
            </a:r>
            <a:r>
              <a:rPr lang="ru-RU" b="1" dirty="0"/>
              <a:t> </a:t>
            </a:r>
            <a:r>
              <a:rPr lang="ru-RU" b="1" dirty="0" err="1"/>
              <a:t>розповсюдження</a:t>
            </a:r>
            <a:r>
              <a:rPr lang="ru-RU" b="1" dirty="0"/>
              <a:t> в </a:t>
            </a:r>
            <a:r>
              <a:rPr lang="ru-RU" b="1" dirty="0" err="1"/>
              <a:t>світі</a:t>
            </a:r>
            <a:r>
              <a:rPr lang="ru-RU" b="1" dirty="0"/>
              <a:t>, </a:t>
            </a:r>
            <a:r>
              <a:rPr lang="ru-RU" b="1" dirty="0" err="1"/>
              <a:t>теорії</a:t>
            </a:r>
            <a:r>
              <a:rPr lang="ru-RU" b="1" dirty="0"/>
              <a:t> </a:t>
            </a:r>
            <a:r>
              <a:rPr lang="ru-RU" b="1" dirty="0" err="1"/>
              <a:t>походження</a:t>
            </a:r>
            <a:r>
              <a:rPr lang="ru-RU" b="1" dirty="0"/>
              <a:t> </a:t>
            </a:r>
            <a:r>
              <a:rPr lang="ru-RU" b="1" dirty="0" err="1"/>
              <a:t>французької</a:t>
            </a:r>
            <a:r>
              <a:rPr lang="ru-RU" b="1" dirty="0"/>
              <a:t> </a:t>
            </a:r>
            <a:r>
              <a:rPr lang="ru-RU" b="1" dirty="0" err="1"/>
              <a:t>мови</a:t>
            </a:r>
            <a:r>
              <a:rPr lang="ru-RU" b="1" dirty="0"/>
              <a:t>.</a:t>
            </a:r>
            <a:endParaRPr lang="ru-RU" dirty="0"/>
          </a:p>
          <a:p>
            <a:r>
              <a:rPr lang="ru-RU" b="1" dirty="0" err="1"/>
              <a:t>Завоювання</a:t>
            </a:r>
            <a:r>
              <a:rPr lang="ru-RU" b="1" dirty="0"/>
              <a:t> </a:t>
            </a:r>
            <a:r>
              <a:rPr lang="ru-RU" b="1" dirty="0" err="1"/>
              <a:t>території</a:t>
            </a:r>
            <a:r>
              <a:rPr lang="ru-RU" b="1" dirty="0"/>
              <a:t> </a:t>
            </a:r>
            <a:r>
              <a:rPr lang="ru-RU" b="1" dirty="0" err="1"/>
              <a:t>Галії</a:t>
            </a:r>
            <a:r>
              <a:rPr lang="ru-RU" b="1" dirty="0"/>
              <a:t> кельтами</a:t>
            </a:r>
            <a:endParaRPr lang="ru-RU" dirty="0"/>
          </a:p>
          <a:p>
            <a:r>
              <a:rPr lang="ru-RU" b="1" dirty="0" err="1"/>
              <a:t>Романізація</a:t>
            </a:r>
            <a:r>
              <a:rPr lang="ru-RU" b="1" dirty="0"/>
              <a:t> та </a:t>
            </a:r>
            <a:r>
              <a:rPr lang="ru-RU" b="1" dirty="0" err="1"/>
              <a:t>германізація</a:t>
            </a:r>
            <a:r>
              <a:rPr lang="ru-RU" b="1" dirty="0"/>
              <a:t> </a:t>
            </a:r>
            <a:r>
              <a:rPr lang="ru-RU" b="1" dirty="0" err="1"/>
              <a:t>Галії</a:t>
            </a:r>
            <a:endParaRPr lang="ru-RU" dirty="0"/>
          </a:p>
          <a:p>
            <a:r>
              <a:rPr lang="ru-RU" b="1" dirty="0" err="1"/>
              <a:t>Соціолінгвістичні</a:t>
            </a:r>
            <a:r>
              <a:rPr lang="ru-RU" b="1" dirty="0"/>
              <a:t> </a:t>
            </a:r>
            <a:r>
              <a:rPr lang="ru-RU" b="1" dirty="0" err="1"/>
              <a:t>умови</a:t>
            </a:r>
            <a:r>
              <a:rPr lang="ru-RU" b="1" dirty="0"/>
              <a:t> </a:t>
            </a:r>
            <a:r>
              <a:rPr lang="ru-RU" b="1" dirty="0" err="1"/>
              <a:t>функціонування</a:t>
            </a:r>
            <a:r>
              <a:rPr lang="ru-RU" b="1" dirty="0"/>
              <a:t> </a:t>
            </a:r>
            <a:r>
              <a:rPr lang="ru-RU" b="1" dirty="0" err="1"/>
              <a:t>старофранцузької</a:t>
            </a:r>
            <a:r>
              <a:rPr lang="ru-RU" b="1" dirty="0"/>
              <a:t> </a:t>
            </a:r>
            <a:r>
              <a:rPr lang="ru-RU" b="1" dirty="0" err="1"/>
              <a:t>мови</a:t>
            </a:r>
            <a:r>
              <a:rPr lang="ru-RU" b="1" dirty="0"/>
              <a:t>.</a:t>
            </a:r>
            <a:r>
              <a:rPr lang="uk-UA" b="1" dirty="0"/>
              <a:t> </a:t>
            </a:r>
            <a:endParaRPr lang="uk-UA" b="1" dirty="0" smtClean="0"/>
          </a:p>
          <a:p>
            <a:r>
              <a:rPr lang="uk-UA" b="1" dirty="0" smtClean="0"/>
              <a:t>Фонетичні</a:t>
            </a:r>
            <a:r>
              <a:rPr lang="uk-UA" b="1" dirty="0"/>
              <a:t>, лексичні, граматичні, орфографічні особливості 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ru-RU" b="1" dirty="0" err="1" smtClean="0"/>
              <a:t>старофранцузької</a:t>
            </a:r>
            <a:r>
              <a:rPr lang="ru-RU" b="1" dirty="0" smtClean="0"/>
              <a:t> </a:t>
            </a:r>
            <a:r>
              <a:rPr lang="ru-RU" b="1" dirty="0" err="1"/>
              <a:t>мови</a:t>
            </a:r>
            <a:endParaRPr lang="ru-RU" dirty="0"/>
          </a:p>
          <a:p>
            <a:r>
              <a:rPr lang="ru-RU" b="1" dirty="0" err="1"/>
              <a:t>Фонетичні</a:t>
            </a:r>
            <a:r>
              <a:rPr lang="ru-RU" b="1" dirty="0"/>
              <a:t>, </a:t>
            </a:r>
            <a:r>
              <a:rPr lang="ru-RU" b="1" dirty="0" err="1"/>
              <a:t>графічні</a:t>
            </a:r>
            <a:r>
              <a:rPr lang="ru-RU" b="1" dirty="0"/>
              <a:t>, </a:t>
            </a:r>
            <a:r>
              <a:rPr lang="ru-RU" b="1" dirty="0" err="1"/>
              <a:t>морфологічні</a:t>
            </a:r>
            <a:r>
              <a:rPr lang="ru-RU" b="1" dirty="0"/>
              <a:t>, </a:t>
            </a:r>
            <a:r>
              <a:rPr lang="ru-RU" b="1" dirty="0" err="1"/>
              <a:t>синтаксичні</a:t>
            </a:r>
            <a:r>
              <a:rPr lang="ru-RU" b="1" dirty="0"/>
              <a:t> та </a:t>
            </a:r>
            <a:r>
              <a:rPr lang="ru-RU" b="1" dirty="0" err="1"/>
              <a:t>лексичні</a:t>
            </a:r>
            <a:r>
              <a:rPr lang="ru-RU" b="1" dirty="0"/>
              <a:t> </a:t>
            </a:r>
            <a:r>
              <a:rPr lang="ru-RU" b="1" dirty="0" err="1"/>
              <a:t>особливості</a:t>
            </a:r>
            <a:r>
              <a:rPr lang="ru-RU" b="1" dirty="0"/>
              <a:t> </a:t>
            </a:r>
            <a:r>
              <a:rPr lang="ru-RU" b="1" dirty="0" err="1"/>
              <a:t>середньофранцузької</a:t>
            </a:r>
            <a:r>
              <a:rPr lang="ru-RU" b="1" dirty="0"/>
              <a:t> </a:t>
            </a:r>
            <a:r>
              <a:rPr lang="ru-RU" b="1" dirty="0" err="1"/>
              <a:t>мови</a:t>
            </a:r>
            <a:endParaRPr lang="ru-RU" dirty="0"/>
          </a:p>
          <a:p>
            <a:r>
              <a:rPr lang="ru-RU" b="1" dirty="0" err="1"/>
              <a:t>Особливості</a:t>
            </a:r>
            <a:r>
              <a:rPr lang="ru-RU" b="1" dirty="0"/>
              <a:t> </a:t>
            </a:r>
            <a:r>
              <a:rPr lang="ru-RU" b="1" dirty="0" err="1"/>
              <a:t>розвитку</a:t>
            </a:r>
            <a:r>
              <a:rPr lang="ru-RU" b="1" dirty="0"/>
              <a:t> </a:t>
            </a:r>
            <a:r>
              <a:rPr lang="ru-RU" b="1" dirty="0" err="1"/>
              <a:t>французької</a:t>
            </a:r>
            <a:r>
              <a:rPr lang="ru-RU" b="1" dirty="0"/>
              <a:t> </a:t>
            </a:r>
            <a:r>
              <a:rPr lang="ru-RU" b="1" dirty="0" err="1"/>
              <a:t>мови</a:t>
            </a:r>
            <a:r>
              <a:rPr lang="ru-RU" b="1" dirty="0"/>
              <a:t> у </a:t>
            </a:r>
            <a:r>
              <a:rPr lang="ru-RU" b="1" dirty="0" err="1"/>
              <a:t>добу</a:t>
            </a:r>
            <a:r>
              <a:rPr lang="ru-RU" b="1" dirty="0"/>
              <a:t> </a:t>
            </a:r>
            <a:r>
              <a:rPr lang="ru-RU" b="1" dirty="0" err="1"/>
              <a:t>Відродження</a:t>
            </a:r>
            <a:endParaRPr lang="ru-RU" dirty="0"/>
          </a:p>
          <a:p>
            <a:r>
              <a:rPr lang="ru-RU" b="1" dirty="0" err="1"/>
              <a:t>Лінгвістичні</a:t>
            </a:r>
            <a:r>
              <a:rPr lang="ru-RU" b="1" dirty="0"/>
              <a:t> </a:t>
            </a:r>
            <a:r>
              <a:rPr lang="ru-RU" b="1" dirty="0" err="1"/>
              <a:t>особливості</a:t>
            </a:r>
            <a:r>
              <a:rPr lang="ru-RU" b="1" dirty="0"/>
              <a:t> </a:t>
            </a:r>
            <a:r>
              <a:rPr lang="ru-RU" b="1" dirty="0" err="1"/>
              <a:t>унормування</a:t>
            </a:r>
            <a:r>
              <a:rPr lang="ru-RU" b="1" dirty="0"/>
              <a:t> </a:t>
            </a:r>
            <a:r>
              <a:rPr lang="ru-RU" b="1" dirty="0" err="1"/>
              <a:t>літературної</a:t>
            </a:r>
            <a:r>
              <a:rPr lang="ru-RU" b="1" dirty="0"/>
              <a:t> </a:t>
            </a:r>
            <a:r>
              <a:rPr lang="ru-RU" b="1" dirty="0" err="1"/>
              <a:t>французької</a:t>
            </a:r>
            <a:r>
              <a:rPr lang="ru-RU" b="1" dirty="0"/>
              <a:t> </a:t>
            </a:r>
            <a:r>
              <a:rPr lang="ru-RU" b="1" dirty="0" err="1"/>
              <a:t>мови</a:t>
            </a:r>
            <a:r>
              <a:rPr lang="ru-RU" b="1" dirty="0"/>
              <a:t> у </a:t>
            </a:r>
            <a:r>
              <a:rPr lang="fr-FR" b="1" dirty="0"/>
              <a:t>XVII</a:t>
            </a:r>
            <a:r>
              <a:rPr lang="ru-RU" b="1" dirty="0"/>
              <a:t>-</a:t>
            </a:r>
            <a:r>
              <a:rPr lang="fr-FR" b="1" dirty="0"/>
              <a:t>XVIII</a:t>
            </a:r>
            <a:r>
              <a:rPr lang="ru-RU" b="1" dirty="0"/>
              <a:t> </a:t>
            </a:r>
            <a:r>
              <a:rPr lang="ru-RU" b="1" dirty="0" err="1"/>
              <a:t>століттях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0581" y="1099999"/>
            <a:ext cx="2044827" cy="1186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465" y="666325"/>
            <a:ext cx="1655743" cy="19354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9754" y="2866258"/>
            <a:ext cx="2062734" cy="162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22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Що ви дізнаєтесь: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Хто такі кельти, гали, і де вони жили?</a:t>
            </a:r>
          </a:p>
          <a:p>
            <a:r>
              <a:rPr lang="uk-UA" dirty="0" smtClean="0"/>
              <a:t>Чому у французьких словах так багато літер і так мало звуків?</a:t>
            </a:r>
          </a:p>
          <a:p>
            <a:r>
              <a:rPr lang="uk-UA" dirty="0" smtClean="0"/>
              <a:t>Чому для французів 80 – це не вісім десятків, а чотири двадцятки? </a:t>
            </a:r>
          </a:p>
          <a:p>
            <a:r>
              <a:rPr lang="uk-UA" dirty="0" smtClean="0"/>
              <a:t>Що спільного між горщиком, вимірюванням, головою та іспитами? І до чого тут римляни?</a:t>
            </a:r>
          </a:p>
          <a:p>
            <a:r>
              <a:rPr lang="uk-UA" dirty="0" smtClean="0"/>
              <a:t>Як помилки змушують правила змінюватись?</a:t>
            </a:r>
          </a:p>
          <a:p>
            <a:r>
              <a:rPr lang="uk-UA" dirty="0" smtClean="0"/>
              <a:t>Та багато чого цікавого!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80086">
            <a:off x="8387643" y="4014169"/>
            <a:ext cx="2700766" cy="238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63</TotalTime>
  <Words>210</Words>
  <Application>Microsoft Office PowerPoint</Application>
  <PresentationFormat>Широкоэкранный</PresentationFormat>
  <Paragraphs>22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7" baseType="lpstr">
      <vt:lpstr>Arial</vt:lpstr>
      <vt:lpstr>Garamond</vt:lpstr>
      <vt:lpstr>Натуральные материалы</vt:lpstr>
      <vt:lpstr>Історія французької мови</vt:lpstr>
      <vt:lpstr>Мета та завдання курсу</vt:lpstr>
      <vt:lpstr>Тематика курсу</vt:lpstr>
      <vt:lpstr>Що ви дізнаєтесь: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Історія французької мови</dc:title>
  <dc:creator>Пользователь</dc:creator>
  <cp:lastModifiedBy>Пользователь</cp:lastModifiedBy>
  <cp:revision>7</cp:revision>
  <dcterms:created xsi:type="dcterms:W3CDTF">2020-05-28T16:06:33Z</dcterms:created>
  <dcterms:modified xsi:type="dcterms:W3CDTF">2020-05-28T17:09:56Z</dcterms:modified>
</cp:coreProperties>
</file>